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565CC-1DA0-1647-B61B-35CA189BA77B}" type="datetimeFigureOut">
              <a:rPr lang="en-US" smtClean="0"/>
              <a:t>11/7/20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20E3A-65C7-2F44-A73C-3C0EF019E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90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7735AD72-3CF7-C542-B897-38191735D06B}" type="slidenum">
              <a:rPr lang="en-US" smtClean="0"/>
              <a:pPr eaLnBrk="1" hangingPunct="1">
                <a:defRPr/>
              </a:pPr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>
                <a:cs typeface="+mn-cs"/>
              </a:rPr>
              <a:t>Artist:</a:t>
            </a:r>
            <a:r>
              <a:rPr lang="en-US">
                <a:cs typeface="+mn-cs"/>
              </a:rPr>
              <a:t> </a:t>
            </a:r>
            <a:r>
              <a:rPr lang="en-US">
                <a:solidFill>
                  <a:srgbClr val="000000"/>
                </a:solidFill>
                <a:cs typeface="+mn-cs"/>
              </a:rPr>
              <a:t>Diego Velázquez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Title:</a:t>
            </a:r>
            <a:r>
              <a:rPr lang="en-US">
                <a:cs typeface="+mn-cs"/>
              </a:rPr>
              <a:t> </a:t>
            </a:r>
            <a:r>
              <a:rPr lang="en-US" i="1">
                <a:solidFill>
                  <a:srgbClr val="000000"/>
                </a:solidFill>
                <a:cs typeface="+mn-cs"/>
              </a:rPr>
              <a:t>Las Meninas (The Maids of Honor)</a:t>
            </a:r>
            <a:r>
              <a:rPr lang="en-US">
                <a:cs typeface="+mn-cs"/>
              </a:rPr>
              <a:t> </a:t>
            </a:r>
          </a:p>
          <a:p>
            <a:pPr eaLnBrk="1" hangingPunct="1">
              <a:defRPr/>
            </a:pPr>
            <a:r>
              <a:rPr lang="en-US" b="1">
                <a:cs typeface="+mn-cs"/>
              </a:rPr>
              <a:t>Medium: </a:t>
            </a:r>
            <a:r>
              <a:rPr lang="en-US">
                <a:solidFill>
                  <a:srgbClr val="000000"/>
                </a:solidFill>
                <a:cs typeface="+mn-cs"/>
              </a:rPr>
              <a:t>Oil on canvas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Size: </a:t>
            </a:r>
            <a:r>
              <a:rPr lang="en-US">
                <a:solidFill>
                  <a:srgbClr val="000000"/>
                </a:solidFill>
                <a:cs typeface="+mn-cs"/>
              </a:rPr>
              <a:t>10'5" X 9'½" (3.18 X 2.76 m)</a:t>
            </a:r>
            <a:endParaRPr lang="en-US" b="1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Date:</a:t>
            </a:r>
            <a:r>
              <a:rPr lang="en-US">
                <a:cs typeface="+mn-cs"/>
              </a:rPr>
              <a:t> </a:t>
            </a:r>
            <a:r>
              <a:rPr lang="en-US">
                <a:solidFill>
                  <a:srgbClr val="000000"/>
                </a:solidFill>
                <a:cs typeface="+mn-cs"/>
              </a:rPr>
              <a:t>1656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Source/ Museum: </a:t>
            </a:r>
            <a:r>
              <a:rPr lang="en-US">
                <a:solidFill>
                  <a:srgbClr val="000000"/>
                </a:solidFill>
                <a:cs typeface="+mn-cs"/>
              </a:rPr>
              <a:t>Museo del Prado, Madrid</a:t>
            </a:r>
            <a:endParaRPr lang="en-US">
              <a:cs typeface="+mn-cs"/>
            </a:endParaRPr>
          </a:p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623B041-4253-5B4D-A6E1-47FE07AE87C8}" type="slidenum">
              <a:rPr lang="en-US" smtClean="0"/>
              <a:pPr eaLnBrk="1" hangingPunct="1">
                <a:defRPr/>
              </a:pPr>
              <a:t>5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b="1">
                <a:cs typeface="+mn-cs"/>
              </a:rPr>
              <a:t>Artist:</a:t>
            </a:r>
            <a:r>
              <a:rPr lang="en-US">
                <a:cs typeface="+mn-cs"/>
              </a:rPr>
              <a:t> </a:t>
            </a:r>
            <a:r>
              <a:rPr lang="en-US">
                <a:solidFill>
                  <a:srgbClr val="000000"/>
                </a:solidFill>
                <a:cs typeface="+mn-cs"/>
              </a:rPr>
              <a:t>Diego Velázquez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Title:</a:t>
            </a:r>
            <a:r>
              <a:rPr lang="en-US">
                <a:cs typeface="+mn-cs"/>
              </a:rPr>
              <a:t> </a:t>
            </a:r>
            <a:r>
              <a:rPr lang="en-US" i="1">
                <a:solidFill>
                  <a:srgbClr val="000000"/>
                </a:solidFill>
                <a:cs typeface="+mn-cs"/>
              </a:rPr>
              <a:t>Las Meninas (The Maids of Honor)</a:t>
            </a:r>
            <a:r>
              <a:rPr lang="en-US">
                <a:cs typeface="+mn-cs"/>
              </a:rPr>
              <a:t> </a:t>
            </a:r>
          </a:p>
          <a:p>
            <a:pPr eaLnBrk="1" hangingPunct="1">
              <a:defRPr/>
            </a:pPr>
            <a:r>
              <a:rPr lang="en-US" b="1">
                <a:cs typeface="+mn-cs"/>
              </a:rPr>
              <a:t>Medium: </a:t>
            </a:r>
            <a:r>
              <a:rPr lang="en-US">
                <a:solidFill>
                  <a:srgbClr val="000000"/>
                </a:solidFill>
                <a:cs typeface="+mn-cs"/>
              </a:rPr>
              <a:t>Oil on canvas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Size: </a:t>
            </a:r>
            <a:r>
              <a:rPr lang="en-US">
                <a:solidFill>
                  <a:srgbClr val="000000"/>
                </a:solidFill>
                <a:cs typeface="+mn-cs"/>
              </a:rPr>
              <a:t>10'5" X 9'½" (3.18 X 2.76 m)</a:t>
            </a:r>
            <a:endParaRPr lang="en-US" b="1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Date:</a:t>
            </a:r>
            <a:r>
              <a:rPr lang="en-US">
                <a:cs typeface="+mn-cs"/>
              </a:rPr>
              <a:t> </a:t>
            </a:r>
            <a:r>
              <a:rPr lang="en-US">
                <a:solidFill>
                  <a:srgbClr val="000000"/>
                </a:solidFill>
                <a:cs typeface="+mn-cs"/>
              </a:rPr>
              <a:t>1656</a:t>
            </a:r>
            <a:endParaRPr lang="en-US">
              <a:cs typeface="+mn-cs"/>
            </a:endParaRPr>
          </a:p>
          <a:p>
            <a:pPr eaLnBrk="1" hangingPunct="1">
              <a:defRPr/>
            </a:pPr>
            <a:r>
              <a:rPr lang="en-US" b="1">
                <a:cs typeface="+mn-cs"/>
              </a:rPr>
              <a:t>Source/ Museum: </a:t>
            </a:r>
            <a:r>
              <a:rPr lang="en-US">
                <a:solidFill>
                  <a:srgbClr val="000000"/>
                </a:solidFill>
                <a:cs typeface="+mn-cs"/>
              </a:rPr>
              <a:t>Museo del Prado, Madrid</a:t>
            </a:r>
            <a:endParaRPr lang="en-US">
              <a:cs typeface="+mn-cs"/>
            </a:endParaRPr>
          </a:p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6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1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5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4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74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7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9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9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10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437F7-CBA0-B34A-976D-193DAAAA6B87}" type="datetimeFigureOut">
              <a:rPr lang="en-US" smtClean="0"/>
              <a:t>11/7/20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64E0-C39C-C544-85FB-08C6DEB34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3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Arta</a:t>
            </a:r>
            <a:r>
              <a:rPr lang="en-US" dirty="0" smtClean="0"/>
              <a:t> 309: Homework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310" y="3600450"/>
            <a:ext cx="8049194" cy="203835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Art analysis of </a:t>
            </a:r>
            <a:r>
              <a:rPr lang="en-US" dirty="0" smtClean="0"/>
              <a:t>Velazquez ‘</a:t>
            </a:r>
            <a:r>
              <a:rPr lang="en-US" dirty="0" smtClean="0"/>
              <a:t>painting</a:t>
            </a:r>
          </a:p>
          <a:p>
            <a:r>
              <a:rPr lang="en-US" dirty="0" smtClean="0"/>
              <a:t>Las </a:t>
            </a:r>
            <a:r>
              <a:rPr lang="en-US" dirty="0" err="1" smtClean="0"/>
              <a:t>Me</a:t>
            </a:r>
            <a:r>
              <a:rPr lang="en-US" dirty="0" err="1" smtClean="0"/>
              <a:t>n</a:t>
            </a:r>
            <a:r>
              <a:rPr lang="en-US" dirty="0" err="1" smtClean="0"/>
              <a:t>i</a:t>
            </a:r>
            <a:r>
              <a:rPr lang="en-US" dirty="0" err="1" smtClean="0"/>
              <a:t>ñ</a:t>
            </a:r>
            <a:r>
              <a:rPr lang="en-US" dirty="0" err="1" smtClean="0"/>
              <a:t>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Due on November 12,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4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219200"/>
            <a:ext cx="8001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1200" b="1">
                <a:latin typeface="Arial" charset="0"/>
                <a:cs typeface="+mj-cs"/>
              </a:rPr>
              <a:t>Diego Velazquez. Las Meninas. (The Maids of Honor).1656.</a:t>
            </a:r>
            <a:br>
              <a:rPr lang="en-US" sz="1200" b="1">
                <a:latin typeface="Arial" charset="0"/>
                <a:cs typeface="+mj-cs"/>
              </a:rPr>
            </a:br>
            <a:r>
              <a:rPr lang="en-US" sz="1200" b="1">
                <a:latin typeface="Arial" charset="0"/>
                <a:cs typeface="+mj-cs"/>
              </a:rPr>
              <a:t>(3 m 18 x 2 m 75)   -  10 ½ x 9 ¾ 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133600"/>
            <a:ext cx="89154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>
                <a:latin typeface="Arial" charset="0"/>
                <a:cs typeface="+mn-cs"/>
              </a:rPr>
              <a:t>Look carefully at this artwork and using the handout 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>
                <a:latin typeface="Arial" charset="0"/>
                <a:cs typeface="+mn-cs"/>
              </a:rPr>
              <a:t>The viewer /  reception of the artwork: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u="sng" dirty="0">
                <a:latin typeface="Arial" charset="0"/>
                <a:cs typeface="+mn-cs"/>
              </a:rPr>
              <a:t>1/ identify</a:t>
            </a:r>
            <a:r>
              <a:rPr lang="en-US" sz="1400" dirty="0">
                <a:latin typeface="Arial" charset="0"/>
                <a:cs typeface="+mn-cs"/>
              </a:rPr>
              <a:t> the artwork</a:t>
            </a:r>
            <a:r>
              <a:rPr lang="en-US" sz="1400" dirty="0" smtClean="0">
                <a:latin typeface="Arial" charset="0"/>
                <a:cs typeface="+mn-cs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u="sng" dirty="0">
                <a:latin typeface="Arial" charset="0"/>
                <a:cs typeface="+mn-cs"/>
              </a:rPr>
              <a:t>2/ Describe</a:t>
            </a:r>
            <a:r>
              <a:rPr lang="en-US" sz="1400" dirty="0">
                <a:latin typeface="Arial" charset="0"/>
                <a:cs typeface="+mn-cs"/>
              </a:rPr>
              <a:t> the subject matter. </a:t>
            </a:r>
            <a:endParaRPr lang="en-US" sz="1400" dirty="0" smtClean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What is the story depicted? What do you see?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u="sng" dirty="0" smtClean="0">
                <a:latin typeface="Arial" charset="0"/>
                <a:cs typeface="+mn-cs"/>
              </a:rPr>
              <a:t>3/ Make a brief formal analysis.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How is the composition?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Is there focal point (s)?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How is the use of light?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Is there use of perspective? If yes , how do you see that?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>
                <a:latin typeface="Arial" charset="0"/>
                <a:cs typeface="+mn-cs"/>
              </a:rPr>
              <a:t>Is there any details that make this painting intriguing and unique?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>
              <a:latin typeface="Arial" charset="0"/>
              <a:cs typeface="+mn-cs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400" dirty="0">
              <a:latin typeface="Arial" charset="0"/>
              <a:cs typeface="+mn-cs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400" b="1" dirty="0">
              <a:latin typeface="Arial" charset="0"/>
              <a:cs typeface="+mn-cs"/>
            </a:endParaRPr>
          </a:p>
        </p:txBody>
      </p:sp>
      <p:pic>
        <p:nvPicPr>
          <p:cNvPr id="14339" name="Picture 4" descr="velasqu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0"/>
            <a:ext cx="32766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339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Fig22_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588"/>
            <a:ext cx="5738813" cy="662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6629400"/>
            <a:ext cx="6172200" cy="228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1000">
                <a:latin typeface="Arial" charset="0"/>
                <a:cs typeface="+mj-cs"/>
              </a:rPr>
              <a:t>Velazquez. El cuadro de la Familia. 1656. known as </a:t>
            </a:r>
            <a:r>
              <a:rPr lang="en-US" sz="1000" i="1">
                <a:latin typeface="Arial" charset="0"/>
                <a:cs typeface="+mj-cs"/>
              </a:rPr>
              <a:t>Las Meninas ( the Maids of Honor)</a:t>
            </a:r>
            <a:endParaRPr lang="en-US" sz="1000">
              <a:latin typeface="Arial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824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077200" cy="2587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>
                <a:latin typeface="Arial" charset="0"/>
                <a:cs typeface="+mj-cs"/>
              </a:rPr>
              <a:t>Correction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534400" cy="55626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Artist:  Diego Velazquez :1500-1660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Title: Las Meninas – The Maids of Honor 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Medium: Oil on canvas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Painting size: 9 ¾  x 10 ½ feet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Date: 1656  repainted in 1658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Style: Baroque period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Patron: Commissioned by and painted for King Phillip IV of Spain</a:t>
            </a:r>
          </a:p>
          <a:p>
            <a:pPr eaLnBrk="1" hangingPunct="1">
              <a:defRPr/>
            </a:pPr>
            <a:r>
              <a:rPr lang="en-US" sz="2000">
                <a:latin typeface="Arial" charset="0"/>
                <a:cs typeface="+mn-cs"/>
              </a:rPr>
              <a:t>Function: Portrait of Infanta Margarita and Royal family.</a:t>
            </a:r>
          </a:p>
          <a:p>
            <a:pPr eaLnBrk="1" hangingPunct="1">
              <a:buFontTx/>
              <a:buNone/>
              <a:defRPr/>
            </a:pPr>
            <a:r>
              <a:rPr lang="en-US" sz="2000">
                <a:latin typeface="Arial" charset="0"/>
                <a:cs typeface="+mn-cs"/>
              </a:rPr>
              <a:t>                   : Artist Diego Velázquez self portrait among        </a:t>
            </a:r>
          </a:p>
          <a:p>
            <a:pPr eaLnBrk="1" hangingPunct="1">
              <a:buFontTx/>
              <a:buNone/>
              <a:defRPr/>
            </a:pPr>
            <a:r>
              <a:rPr lang="en-US" sz="2000">
                <a:latin typeface="Arial" charset="0"/>
                <a:cs typeface="+mn-cs"/>
              </a:rPr>
              <a:t>                      members of King</a:t>
            </a:r>
            <a:r>
              <a:rPr lang="ja-JP" altLang="en-US" sz="2000">
                <a:latin typeface="Arial" charset="0"/>
                <a:cs typeface="+mn-cs"/>
              </a:rPr>
              <a:t>’</a:t>
            </a:r>
            <a:r>
              <a:rPr lang="en-US" sz="2000">
                <a:latin typeface="Arial" charset="0"/>
                <a:cs typeface="+mn-cs"/>
              </a:rPr>
              <a:t>s court.</a:t>
            </a:r>
          </a:p>
          <a:p>
            <a:pPr eaLnBrk="1" hangingPunct="1">
              <a:defRPr/>
            </a:pPr>
            <a:endParaRPr lang="en-US" sz="2000">
              <a:latin typeface="Arial" charset="0"/>
              <a:cs typeface="+mn-cs"/>
            </a:endParaRPr>
          </a:p>
          <a:p>
            <a:pPr eaLnBrk="1" hangingPunct="1">
              <a:defRPr/>
            </a:pPr>
            <a:endParaRPr lang="en-US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12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8434" name="Picture 3" descr="Fig22_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1588"/>
            <a:ext cx="593566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933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325</Words>
  <Application>Microsoft Macintosh PowerPoint</Application>
  <PresentationFormat>On-screen Show (4:3)</PresentationFormat>
  <Paragraphs>51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Arta 309: Homework 2</vt:lpstr>
      <vt:lpstr>Diego Velazquez. Las Meninas. (The Maids of Honor).1656. (3 m 18 x 2 m 75)   -  10 ½ x 9 ¾  </vt:lpstr>
      <vt:lpstr>Velazquez. El cuadro de la Familia. 1656. known as Las Meninas ( the Maids of Honor)</vt:lpstr>
      <vt:lpstr>Correction</vt:lpstr>
      <vt:lpstr>PowerPoint Presentation</vt:lpstr>
    </vt:vector>
  </TitlesOfParts>
  <Company>NDHS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Arta 309: Homework 2</dc:title>
  <dc:creator>claudette goux</dc:creator>
  <cp:lastModifiedBy>claudette goux</cp:lastModifiedBy>
  <cp:revision>1</cp:revision>
  <dcterms:created xsi:type="dcterms:W3CDTF">2020-11-08T04:02:07Z</dcterms:created>
  <dcterms:modified xsi:type="dcterms:W3CDTF">2020-11-08T04:06:03Z</dcterms:modified>
</cp:coreProperties>
</file>